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7" r:id="rId3"/>
    <p:sldId id="313" r:id="rId4"/>
    <p:sldId id="341" r:id="rId5"/>
    <p:sldId id="282" r:id="rId6"/>
    <p:sldId id="312" r:id="rId7"/>
    <p:sldId id="284" r:id="rId8"/>
    <p:sldId id="307" r:id="rId9"/>
    <p:sldId id="308" r:id="rId10"/>
    <p:sldId id="309" r:id="rId11"/>
    <p:sldId id="310" r:id="rId12"/>
    <p:sldId id="315" r:id="rId13"/>
    <p:sldId id="331" r:id="rId14"/>
    <p:sldId id="320" r:id="rId15"/>
    <p:sldId id="332" r:id="rId16"/>
    <p:sldId id="333" r:id="rId17"/>
    <p:sldId id="334" r:id="rId18"/>
    <p:sldId id="321" r:id="rId19"/>
    <p:sldId id="296" r:id="rId20"/>
    <p:sldId id="294" r:id="rId21"/>
    <p:sldId id="295" r:id="rId22"/>
    <p:sldId id="328" r:id="rId23"/>
    <p:sldId id="330" r:id="rId24"/>
    <p:sldId id="322" r:id="rId25"/>
    <p:sldId id="336" r:id="rId26"/>
    <p:sldId id="335" r:id="rId27"/>
    <p:sldId id="303" r:id="rId28"/>
    <p:sldId id="304" r:id="rId29"/>
    <p:sldId id="305" r:id="rId30"/>
    <p:sldId id="343" r:id="rId31"/>
    <p:sldId id="342" r:id="rId32"/>
    <p:sldId id="324" r:id="rId33"/>
    <p:sldId id="337" r:id="rId34"/>
    <p:sldId id="338" r:id="rId35"/>
    <p:sldId id="339" r:id="rId36"/>
  </p:sldIdLst>
  <p:sldSz cx="9144000" cy="6858000" type="screen4x3"/>
  <p:notesSz cx="6858000" cy="9144000"/>
  <p:embeddedFontLst>
    <p:embeddedFont>
      <p:font typeface="Leelawadee UI" panose="020B0502040204020203" pitchFamily="34" charset="-34"/>
      <p:regular r:id="rId39"/>
      <p:bold r:id="rId40"/>
    </p:embeddedFont>
    <p:embeddedFont>
      <p:font typeface="나눔스퀘어라운드 Light" panose="020B0600000101010101" charset="-127"/>
      <p:regular r:id="rId41"/>
    </p:embeddedFont>
    <p:embeddedFont>
      <p:font typeface="함초롬돋움" panose="020B0604000101010101" pitchFamily="50" charset="-127"/>
      <p:regular r:id="rId42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스퀘어라운드 Bold" panose="020B0600000101010101" charset="-127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F2E4E5"/>
    <a:srgbClr val="DA5054"/>
    <a:srgbClr val="E7E7E7"/>
    <a:srgbClr val="DBDCDE"/>
    <a:srgbClr val="FFC000"/>
    <a:srgbClr val="FF9999"/>
    <a:srgbClr val="5BBDFF"/>
    <a:srgbClr val="6E63F7"/>
    <a:srgbClr val="8FD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8" autoAdjust="0"/>
    <p:restoredTop sz="67131" autoAdjust="0"/>
  </p:normalViewPr>
  <p:slideViewPr>
    <p:cSldViewPr snapToGrid="0">
      <p:cViewPr varScale="1">
        <p:scale>
          <a:sx n="77" d="100"/>
          <a:sy n="77" d="100"/>
        </p:scale>
        <p:origin x="2730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baseline="0" dirty="0"/>
              <a:t>Total </a:t>
            </a:r>
            <a:r>
              <a:rPr lang="en-US" altLang="ko-KR" sz="1600" b="1" dirty="0"/>
              <a:t>Document</a:t>
            </a:r>
            <a:r>
              <a:rPr lang="en-US" altLang="ko-KR" sz="1600" b="1" baseline="0" dirty="0"/>
              <a:t> size compare</a:t>
            </a:r>
            <a:endParaRPr lang="ko-KR" alt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Sheet1!$B$2:$B$3</c:f>
              <c:numCache>
                <c:formatCode>General</c:formatCode>
                <c:ptCount val="1"/>
                <c:pt idx="0">
                  <c:v>805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29D-4C4A-A9E8-EF4F220636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Sheet1!$C$2:$C$3</c:f>
              <c:numCache>
                <c:formatCode>General</c:formatCode>
                <c:ptCount val="1"/>
                <c:pt idx="0">
                  <c:v>1024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29D-4C4A-A9E8-EF4F220636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blosc</c:v>
                </c:pt>
              </c:strCache>
            </c:strRef>
          </c:tx>
          <c:spPr>
            <a:solidFill>
              <a:srgbClr val="8FD9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Sheet1!$D$2:$D$3</c:f>
              <c:numCache>
                <c:formatCode>General</c:formatCode>
                <c:ptCount val="1"/>
                <c:pt idx="0">
                  <c:v>11776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E29D-4C4A-A9E8-EF4F220636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GridFS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Sheet1!$E$2:$E$3</c:f>
              <c:numCache>
                <c:formatCode>General</c:formatCode>
                <c:ptCount val="1"/>
                <c:pt idx="0">
                  <c:v>805.6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E29D-4C4A-A9E8-EF4F2206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309256"/>
        <c:axId val="546308928"/>
      </c:barChart>
      <c:dateAx>
        <c:axId val="546309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6308928"/>
        <c:crosses val="autoZero"/>
        <c:auto val="0"/>
        <c:lblOffset val="100"/>
        <c:baseTimeUnit val="days"/>
      </c:dateAx>
      <c:valAx>
        <c:axId val="546308928"/>
        <c:scaling>
          <c:logBase val="10"/>
          <c:orientation val="minMax"/>
          <c:max val="180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6309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047043819109211"/>
          <c:y val="0.88738075536445848"/>
          <c:w val="0.75620107861471031"/>
          <c:h val="7.3246813566888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baseline="0" dirty="0"/>
              <a:t>average </a:t>
            </a:r>
            <a:r>
              <a:rPr lang="en-US" altLang="ko-KR" sz="1600" b="1" dirty="0"/>
              <a:t>Document</a:t>
            </a:r>
            <a:r>
              <a:rPr lang="en-US" altLang="ko-KR" sz="1600" b="1" baseline="0" dirty="0"/>
              <a:t> size compare</a:t>
            </a:r>
            <a:endParaRPr lang="ko-KR" alt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1"/>
                <c:pt idx="0">
                  <c:v>230.1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F7-4E1C-9E85-9ED534C35F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1"/>
                <c:pt idx="0">
                  <c:v>307.10000000000002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F7-4E1C-9E85-9ED534C35F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blosc</c:v>
                </c:pt>
              </c:strCache>
            </c:strRef>
          </c:tx>
          <c:spPr>
            <a:solidFill>
              <a:srgbClr val="8FD9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1"/>
                <c:pt idx="0">
                  <c:v>3379.2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F7-4E1C-9E85-9ED534C35F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GridFS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1"/>
                <c:pt idx="0">
                  <c:v>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F7-4E1C-9E85-9ED534C35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309256"/>
        <c:axId val="546308928"/>
      </c:barChart>
      <c:dateAx>
        <c:axId val="546309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6308928"/>
        <c:crosses val="autoZero"/>
        <c:auto val="0"/>
        <c:lblOffset val="100"/>
        <c:baseTimeUnit val="days"/>
      </c:dateAx>
      <c:valAx>
        <c:axId val="546308928"/>
        <c:scaling>
          <c:logBase val="10"/>
          <c:orientation val="minMax"/>
          <c:max val="5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6309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118291941261862"/>
          <c:y val="0.88738075536445848"/>
          <c:w val="0.75620107861471031"/>
          <c:h val="7.3246813566888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b0</c:v>
                </c:pt>
              </c:strCache>
            </c:strRef>
          </c:tx>
          <c:spPr>
            <a:solidFill>
              <a:srgbClr val="7FB3D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0.82599999999999996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9-46A9-BF64-B0419E3E09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b1</c:v>
                </c:pt>
              </c:strCache>
            </c:strRef>
          </c:tx>
          <c:spPr>
            <a:solidFill>
              <a:srgbClr val="FF7F0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0.81299999999999994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9-46A9-BF64-B0419E3E09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b2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0.83699999999999997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9-46A9-BF64-B0419E3E09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b3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C9-46A9-BF64-B0419E3E097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b4</c:v>
                </c:pt>
              </c:strCache>
            </c:strRef>
          </c:tx>
          <c:spPr>
            <a:solidFill>
              <a:srgbClr val="D395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C9-46A9-BF64-B0419E3E097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b5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C9-46A9-BF64-B0419E3E097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b6</c:v>
                </c:pt>
              </c:strCache>
            </c:strRef>
          </c:tx>
          <c:spPr>
            <a:solidFill>
              <a:srgbClr val="5BB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C9-46A9-BF64-B0419E3E097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b7</c:v>
                </c:pt>
              </c:strCache>
            </c:strRef>
          </c:tx>
          <c:spPr>
            <a:solidFill>
              <a:srgbClr val="8FD9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BC9-46A9-BF64-B0419E3E0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5971760"/>
        <c:axId val="605980288"/>
      </c:barChart>
      <c:catAx>
        <c:axId val="60597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5980288"/>
        <c:crosses val="autoZero"/>
        <c:auto val="1"/>
        <c:lblAlgn val="ctr"/>
        <c:lblOffset val="100"/>
        <c:noMultiLvlLbl val="0"/>
      </c:catAx>
      <c:valAx>
        <c:axId val="60598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59717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36FC-C953-4F88-A6C8-EF5238B4B03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98C5D-3896-4167-89CF-C74424CD8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45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A353F-2104-4C0F-AD12-723EE063B935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F76F-57CB-4DBF-8FE0-9036E5227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0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40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중심 정맥 내로 삽입하는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보더라인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세가지로 판별이 가능합니다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폐동맥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켄즈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카테터들과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 유무만 확인합니다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8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오배치는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심각하면 죽음까지 이를 수 있는 합병증을 유발할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배치되었는지를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판별하기 위해서는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흉부 엑스레이를 찍어 의사 또는 방사선 전문의가 수동으로 확인을 해야하는데 이는 시간적 부담이 높습니다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위치가 잘못된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튜브라인을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감지하는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알고리즘을 구현하는 것이 저희의 대회 목표였고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이상 발생 시 위치를 변경하거나 제거함으로써 생명을 위협하는 합병증을 예방하고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시간적 부담을 낮추기를 기대하고 있습니다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52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대회의 평가 기준은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X-ray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라벨에 대해 예측한 정확도를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 입력해 제출해야 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정확도에 대한 평균을 구해 그 결과값으로 스코어가 결정됩니다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18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 제공된 데이터를 분석한 내용입니다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5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트레인 이미지를 트레인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씨에스브이의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환자 아이디와 비교 분석 해본 결과 중복된 환자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확인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화면은 환자 아이디당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 사진의 개수를 나타낸 그래프이고 삼천이백오십오명의 환자들로부터 촬영된 약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삼만장의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엑스레이로 구성된 테스트 이미지임을 확인하였습니다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41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 이미지 개수를 확인 해보니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Cvc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데이터가 상대적으로 많고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어브노멀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데이터가 상대적으로 적어 데이터 불균형을 이뤘습니다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해결하기위해 이미지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알규멘테이션이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라이브러리인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엘버먼트테이션’을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이미지에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플립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업엔다운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위아래로 뒤집기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컨트레스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브라이트니스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RGB shift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적용하여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부족한 이미지 개수를 늘렸습니다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17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이미지 보관용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몽고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805mb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테스트 이미지를 업로드 하였고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불필요한 저장공간 사용을 줄이기 위하여 이진화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블로스크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총 세가지 방식으로 진행해보았습니다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추가됨으써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약간의 용량이 추가 되긴 하였지만 그리드 방식이 가장 합리적이었고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저장하는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블로스크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방식은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14.6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배나 용량이 증가하며 이미지 만을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저장하는데는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적합하지 않다 판별되었습니다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gridFS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 변경하기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308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대회를 시작했을 때 어떤</a:t>
            </a:r>
            <a:r>
              <a:rPr lang="ko-KR" altLang="en-US" baseline="0" dirty="0"/>
              <a:t> 모델을 써야할지 몰라 다른 사람들은 뭘 썼는지 알아 보려고 제출된 커널들을 크롤링해 분석해 보았습니다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퍼블릭 스코어 기준으로 상위 </a:t>
            </a:r>
            <a:r>
              <a:rPr lang="en-US" altLang="ko-KR" baseline="0" dirty="0"/>
              <a:t>40</a:t>
            </a:r>
            <a:r>
              <a:rPr lang="ko-KR" altLang="en-US" baseline="0" dirty="0"/>
              <a:t>위 까지의 커널들을 분석해 본 결과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에피션트넷이</a:t>
            </a:r>
            <a:r>
              <a:rPr lang="ko-KR" altLang="en-US" baseline="0" dirty="0"/>
              <a:t> 가장 많았고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다음으로는 레스트넥스트가 많았습니다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저희는 </a:t>
            </a:r>
            <a:r>
              <a:rPr lang="ko-KR" altLang="en-US" baseline="0" dirty="0" err="1"/>
              <a:t>에피션트넷과</a:t>
            </a:r>
            <a:r>
              <a:rPr lang="ko-KR" altLang="en-US" baseline="0" dirty="0"/>
              <a:t> 레스트넥스트을 비교해 보기로 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프리젠테이션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순서는 대회 목적 및 배경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데이터분석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알고리즘 소개 및 선정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모델평가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 및 시사점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 문헌입니다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40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레스트넥스트를 </a:t>
            </a:r>
            <a:r>
              <a:rPr lang="ko-KR" altLang="en-US" baseline="0" dirty="0" err="1"/>
              <a:t>설명드리기</a:t>
            </a:r>
            <a:r>
              <a:rPr lang="ko-KR" altLang="en-US" baseline="0" dirty="0"/>
              <a:t> 전에 레스넥스트의 모태가 되는 모델인 </a:t>
            </a:r>
            <a:r>
              <a:rPr lang="ko-KR" altLang="en-US" baseline="0" dirty="0" err="1"/>
              <a:t>레스넷에</a:t>
            </a:r>
            <a:r>
              <a:rPr lang="ko-KR" altLang="en-US" baseline="0" dirty="0"/>
              <a:t> 대해 간단히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일반적인 </a:t>
            </a:r>
            <a:r>
              <a:rPr lang="ko-KR" altLang="en-US" baseline="0" dirty="0" err="1"/>
              <a:t>씨엔엔에서</a:t>
            </a:r>
            <a:r>
              <a:rPr lang="ko-KR" altLang="en-US" baseline="0" dirty="0"/>
              <a:t> 레이어의 깊이가 일정수준을 넘어가면 오히려 성능이 떨어지는 문제가 발생해서 이를 개선하고자 레이어를 거쳐 도출된 결과값과 </a:t>
            </a:r>
            <a:r>
              <a:rPr lang="ko-KR" altLang="en-US" baseline="0" dirty="0" err="1"/>
              <a:t>입력값의</a:t>
            </a:r>
            <a:r>
              <a:rPr lang="ko-KR" altLang="en-US" baseline="0" dirty="0"/>
              <a:t> 차이를 학습시키는 </a:t>
            </a:r>
            <a:r>
              <a:rPr lang="ko-KR" altLang="en-US" baseline="0" dirty="0" err="1"/>
              <a:t>잔여학습이라는</a:t>
            </a:r>
            <a:r>
              <a:rPr lang="ko-KR" altLang="en-US" baseline="0" dirty="0"/>
              <a:t> 개념을 도입시킨 모델이 </a:t>
            </a:r>
            <a:r>
              <a:rPr lang="ko-KR" altLang="en-US" baseline="0" dirty="0" err="1"/>
              <a:t>레스넷입니다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그래프들을 보시면 알 수 있듯이 </a:t>
            </a:r>
            <a:r>
              <a:rPr lang="ko-KR" altLang="en-US" dirty="0" err="1"/>
              <a:t>잔여학습을</a:t>
            </a:r>
            <a:r>
              <a:rPr lang="ko-KR" altLang="en-US" dirty="0"/>
              <a:t> 시킨 모델은 레이어가 깊어질수록 성능이 올라가는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9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레스넥스트는 </a:t>
            </a:r>
            <a:r>
              <a:rPr lang="ko-KR" altLang="en-US" dirty="0" err="1"/>
              <a:t>레스트넷에</a:t>
            </a:r>
            <a:r>
              <a:rPr lang="ko-KR" altLang="en-US" dirty="0"/>
              <a:t> </a:t>
            </a:r>
            <a:r>
              <a:rPr lang="ko-KR" altLang="en-US" dirty="0" err="1"/>
              <a:t>스플릿</a:t>
            </a:r>
            <a:r>
              <a:rPr lang="en-US" altLang="ko-KR" dirty="0"/>
              <a:t>-</a:t>
            </a:r>
            <a:r>
              <a:rPr lang="ko-KR" altLang="en-US" dirty="0" err="1"/>
              <a:t>트렌스폼</a:t>
            </a:r>
            <a:r>
              <a:rPr lang="en-US" altLang="ko-KR" dirty="0"/>
              <a:t>-</a:t>
            </a:r>
            <a:r>
              <a:rPr lang="ko-KR" altLang="en-US" dirty="0"/>
              <a:t>멀지 전략을 접목시킨 모델입니다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입력값을</a:t>
            </a:r>
            <a:r>
              <a:rPr lang="ko-KR" altLang="en-US" dirty="0"/>
              <a:t> 분산하여 동일한 </a:t>
            </a:r>
            <a:r>
              <a:rPr lang="ko-KR" altLang="en-US" dirty="0" err="1"/>
              <a:t>그룹드</a:t>
            </a:r>
            <a:r>
              <a:rPr lang="ko-KR" altLang="en-US" dirty="0"/>
              <a:t> </a:t>
            </a:r>
            <a:r>
              <a:rPr lang="ko-KR" altLang="en-US" dirty="0" err="1"/>
              <a:t>컨벌루션에</a:t>
            </a:r>
            <a:r>
              <a:rPr lang="ko-KR" altLang="en-US" dirty="0"/>
              <a:t> 각각 통과시켜 나온 값들을 </a:t>
            </a:r>
            <a:r>
              <a:rPr lang="ko-KR" altLang="en-US" dirty="0" err="1"/>
              <a:t>멀지하여</a:t>
            </a:r>
            <a:r>
              <a:rPr lang="ko-KR" altLang="en-US" dirty="0"/>
              <a:t> 그 결과값으로 </a:t>
            </a:r>
            <a:r>
              <a:rPr lang="ko-KR" altLang="en-US" dirty="0" err="1"/>
              <a:t>잔여학습을</a:t>
            </a:r>
            <a:r>
              <a:rPr lang="ko-KR" altLang="en-US" dirty="0"/>
              <a:t> 시키는 방식입니다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05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다음으로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, </a:t>
            </a:r>
            <a:r>
              <a:rPr lang="ko-KR" altLang="en-US" b="0" i="0" dirty="0" err="1">
                <a:solidFill>
                  <a:srgbClr val="777777"/>
                </a:solidFill>
                <a:effectLst/>
                <a:latin typeface="Open Sans"/>
              </a:rPr>
              <a:t>이피션트넷에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 대해 간단히 소개하겠습니다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.</a:t>
            </a:r>
          </a:p>
          <a:p>
            <a:r>
              <a:rPr lang="ko-KR" altLang="en-US" b="0" i="0" dirty="0" err="1">
                <a:solidFill>
                  <a:srgbClr val="777777"/>
                </a:solidFill>
                <a:effectLst/>
                <a:latin typeface="Open Sans"/>
              </a:rPr>
              <a:t>이피션트넷은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 구글 브레인에서 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2019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년에 발표한 모델입니다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기반의 분류 네트워크는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높은 정확도를 위해서 모델의 크기를 키워가는 방향으로 발전해왔습니다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이피션트넷</a:t>
            </a:r>
            <a:r>
              <a:rPr lang="ko-KR" altLang="en-US" dirty="0"/>
              <a:t> 모델 스케일링에서 기존의 방식과는 차별점을 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이피션트넷의</a:t>
            </a:r>
            <a:r>
              <a:rPr lang="ko-KR" altLang="en-US" dirty="0"/>
              <a:t> 핵심 아이디어 </a:t>
            </a:r>
            <a:r>
              <a:rPr lang="ko-KR" altLang="en-US" dirty="0" err="1"/>
              <a:t>컴파운드</a:t>
            </a:r>
            <a:r>
              <a:rPr lang="ko-KR" altLang="en-US" dirty="0"/>
              <a:t> 모델 스케일링에 대해 설명 드리기 위해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사진 한 장을 가져왔습니다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맨 왼쪽 베이스라인을 기준으로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차례대로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필터의 개수를 늘리는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Jeju Gothic"/>
              </a:rPr>
              <a:t>위드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 스케일링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레이어의 개수를 늘리는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Jeju Gothic"/>
              </a:rPr>
              <a:t>뎁스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 스케일링과 인풋 이미지의 해상도를 높이는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Jeju Gothic"/>
              </a:rPr>
              <a:t>레졸루션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 스케일링이 적용되었습니다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여기 가운데 세가지 방법이 모델 스케일링에 </a:t>
            </a:r>
            <a:r>
              <a:rPr lang="ko-KR" altLang="en-US" dirty="0"/>
              <a:t>일반적으로 적용되는 방법인데</a:t>
            </a:r>
            <a:r>
              <a:rPr lang="en-US" altLang="ko-KR" dirty="0"/>
              <a:t>, </a:t>
            </a:r>
            <a:r>
              <a:rPr lang="ko-KR" altLang="en-US" dirty="0"/>
              <a:t>이 세가지 스케일링을 동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시에 고려하는 경우는 없었습니다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미세하게 조정 해야 하는 요소가 많아 지기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때문입니다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그런데 </a:t>
            </a:r>
            <a:r>
              <a:rPr lang="en-US" altLang="ko-KR" dirty="0" err="1"/>
              <a:t>efficientnet</a:t>
            </a:r>
            <a:r>
              <a:rPr lang="ko-KR" altLang="en-US" dirty="0"/>
              <a:t>에서는 위 세가지 요소의 관계를 상수 값으로 </a:t>
            </a:r>
            <a:r>
              <a:rPr lang="ko-KR" altLang="en-US" dirty="0" err="1"/>
              <a:t>나타내었고</a:t>
            </a:r>
            <a:r>
              <a:rPr lang="en-US" altLang="ko-KR" dirty="0"/>
              <a:t>, </a:t>
            </a:r>
            <a:r>
              <a:rPr lang="ko-KR" altLang="en-US" dirty="0"/>
              <a:t>이를 통해 세가지를 복합적으로 사용한 스케일링 방법을 선택했습니다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맨 오른쪽이 </a:t>
            </a:r>
            <a:r>
              <a:rPr lang="ko-KR" altLang="en-US" dirty="0" err="1"/>
              <a:t>위드</a:t>
            </a:r>
            <a:r>
              <a:rPr lang="en-US" altLang="ko-KR" dirty="0"/>
              <a:t>, </a:t>
            </a:r>
            <a:r>
              <a:rPr lang="ko-KR" altLang="en-US" dirty="0" err="1"/>
              <a:t>뎁스</a:t>
            </a:r>
            <a:r>
              <a:rPr lang="en-US" altLang="ko-KR" dirty="0"/>
              <a:t>, </a:t>
            </a:r>
            <a:r>
              <a:rPr lang="ko-KR" altLang="en-US" dirty="0" err="1"/>
              <a:t>레졸루션을</a:t>
            </a:r>
            <a:r>
              <a:rPr lang="ko-KR" altLang="en-US" dirty="0"/>
              <a:t> 복합적으로 스케일링한 모델의 모습입니다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가운데 </a:t>
            </a:r>
            <a:r>
              <a:rPr lang="ko-KR" altLang="en-US" dirty="0" err="1"/>
              <a:t>뎁스</a:t>
            </a:r>
            <a:r>
              <a:rPr lang="ko-KR" altLang="en-US" dirty="0"/>
              <a:t> 스케일링보단 복잡하지 않다는 것을 시각적으로 확인하 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---------------------------------------------------------------------------------------------------------------------------------------</a:t>
            </a:r>
          </a:p>
          <a:p>
            <a:r>
              <a:rPr lang="ko-KR" altLang="en-US" dirty="0"/>
              <a:t>정리하자면 가운데 사진</a:t>
            </a:r>
            <a:r>
              <a:rPr lang="en-US" altLang="ko-KR" dirty="0"/>
              <a:t>- </a:t>
            </a:r>
            <a:r>
              <a:rPr lang="ko-KR" altLang="en-US" dirty="0" err="1"/>
              <a:t>위드</a:t>
            </a:r>
            <a:r>
              <a:rPr lang="en-US" altLang="ko-KR" dirty="0"/>
              <a:t>, </a:t>
            </a:r>
            <a:r>
              <a:rPr lang="ko-KR" altLang="en-US" dirty="0" err="1"/>
              <a:t>뎁스</a:t>
            </a:r>
            <a:r>
              <a:rPr lang="en-US" altLang="ko-KR" dirty="0"/>
              <a:t>, </a:t>
            </a:r>
            <a:r>
              <a:rPr lang="ko-KR" altLang="en-US" dirty="0" err="1"/>
              <a:t>레졸루션</a:t>
            </a:r>
            <a:r>
              <a:rPr lang="ko-KR" altLang="en-US" dirty="0"/>
              <a:t> 스케일링은 대부분의 이전 네트워크에서는 독립적으로 적용되는 지표였으나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이피션트넷에선</a:t>
            </a:r>
            <a:r>
              <a:rPr lang="ko-KR" altLang="en-US" dirty="0"/>
              <a:t> 세가지 요소를 한번에 </a:t>
            </a:r>
            <a:r>
              <a:rPr lang="ko-KR" altLang="en-US" dirty="0" err="1"/>
              <a:t>모델스케일링에</a:t>
            </a:r>
            <a:r>
              <a:rPr lang="ko-KR" altLang="en-US" dirty="0"/>
              <a:t> 사용하는 </a:t>
            </a:r>
            <a:r>
              <a:rPr lang="ko-KR" altLang="en-US" dirty="0" err="1"/>
              <a:t>컴파운드</a:t>
            </a:r>
            <a:r>
              <a:rPr lang="ko-KR" altLang="en-US" dirty="0"/>
              <a:t> 모델 스케일링을 제안하였습니다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93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이미지넷에서 딥러닝 모델들의 파라미터 수와 정확도를 구한 도표입니다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분류 네트워크 모델들과 비교했을 때</a:t>
            </a:r>
            <a:r>
              <a:rPr lang="en-US" altLang="ko-KR" dirty="0"/>
              <a:t>,</a:t>
            </a:r>
            <a:r>
              <a:rPr lang="ko-KR" altLang="en-US" dirty="0"/>
              <a:t> 정확성을 높이는 동시에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ko-KR" altLang="en-US" dirty="0"/>
              <a:t> 수 및 계산의 양이 크게 감소했습니다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레스넷의</a:t>
            </a:r>
            <a:r>
              <a:rPr lang="ko-KR" altLang="en-US" dirty="0"/>
              <a:t> 발전형인 레스 넥스트도 나와있는데</a:t>
            </a:r>
            <a:r>
              <a:rPr lang="en-US" altLang="ko-KR" dirty="0"/>
              <a:t>, </a:t>
            </a:r>
            <a:r>
              <a:rPr lang="ko-KR" altLang="en-US" dirty="0"/>
              <a:t>파라미터의 수가 차이가 많이 나기 때문에 </a:t>
            </a:r>
            <a:r>
              <a:rPr lang="en-US" altLang="ko-KR" dirty="0"/>
              <a:t>2</a:t>
            </a:r>
            <a:r>
              <a:rPr lang="ko-KR" altLang="en-US" dirty="0"/>
              <a:t>주의 참여기간 동안 학습시키기에 적절하다 생각되어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대회에 사용할 </a:t>
            </a:r>
            <a:r>
              <a:rPr lang="ko-KR" altLang="en-US" dirty="0" err="1"/>
              <a:t>모델으로</a:t>
            </a:r>
            <a:r>
              <a:rPr lang="ko-KR" altLang="en-US" dirty="0"/>
              <a:t> </a:t>
            </a:r>
            <a:r>
              <a:rPr lang="ko-KR" altLang="en-US" dirty="0" err="1"/>
              <a:t>에피션트넷을</a:t>
            </a:r>
            <a:r>
              <a:rPr lang="ko-KR" altLang="en-US" dirty="0"/>
              <a:t>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5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31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프로젝트 진행을 </a:t>
            </a:r>
            <a:r>
              <a:rPr lang="ko-KR" altLang="en-US" sz="1000" dirty="0" err="1">
                <a:solidFill>
                  <a:schemeClr val="tx1"/>
                </a:solidFill>
              </a:rPr>
              <a:t>케글</a:t>
            </a:r>
            <a:r>
              <a:rPr lang="ko-KR" altLang="en-US" sz="1000" dirty="0">
                <a:solidFill>
                  <a:schemeClr val="tx1"/>
                </a:solidFill>
              </a:rPr>
              <a:t> 노트북을 이용하였고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케글</a:t>
            </a:r>
            <a:r>
              <a:rPr lang="ko-KR" altLang="en-US" sz="1000" dirty="0">
                <a:solidFill>
                  <a:schemeClr val="tx1"/>
                </a:solidFill>
              </a:rPr>
              <a:t> 노트북에서 지원해주는 라이브러리 버전들 및 </a:t>
            </a:r>
            <a:r>
              <a:rPr lang="ko-KR" altLang="en-US" sz="1000" dirty="0" err="1">
                <a:solidFill>
                  <a:schemeClr val="tx1"/>
                </a:solidFill>
              </a:rPr>
              <a:t>개발환경입니다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65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논문을 참고하여 </a:t>
            </a:r>
            <a:r>
              <a:rPr lang="ko-KR" altLang="en-US" sz="1000" dirty="0" err="1">
                <a:solidFill>
                  <a:schemeClr val="tx1"/>
                </a:solidFill>
              </a:rPr>
              <a:t>버전별로</a:t>
            </a:r>
            <a:r>
              <a:rPr lang="ko-KR" altLang="en-US" sz="1000" dirty="0">
                <a:solidFill>
                  <a:schemeClr val="tx1"/>
                </a:solidFill>
              </a:rPr>
              <a:t> 이미지를  다르게 주었고 배치 사이즈는 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r>
              <a:rPr lang="en-US" altLang="ko-KR" sz="1000" baseline="0" dirty="0">
                <a:solidFill>
                  <a:schemeClr val="tx1"/>
                </a:solidFill>
              </a:rPr>
              <a:t> </a:t>
            </a:r>
            <a:r>
              <a:rPr lang="ko-KR" altLang="en-US" sz="1000" baseline="0" dirty="0">
                <a:solidFill>
                  <a:schemeClr val="tx1"/>
                </a:solidFill>
              </a:rPr>
              <a:t>러닝 </a:t>
            </a:r>
            <a:r>
              <a:rPr lang="ko-KR" altLang="en-US" sz="1000" baseline="0" dirty="0" err="1">
                <a:solidFill>
                  <a:schemeClr val="tx1"/>
                </a:solidFill>
              </a:rPr>
              <a:t>레이트는</a:t>
            </a:r>
            <a:r>
              <a:rPr lang="ko-KR" altLang="en-US" sz="1000" baseline="0" dirty="0">
                <a:solidFill>
                  <a:schemeClr val="tx1"/>
                </a:solidFill>
              </a:rPr>
              <a:t> </a:t>
            </a:r>
            <a:r>
              <a:rPr lang="en-US" altLang="ko-KR" sz="1000" baseline="0" dirty="0">
                <a:solidFill>
                  <a:schemeClr val="tx1"/>
                </a:solidFill>
              </a:rPr>
              <a:t>0.001</a:t>
            </a:r>
            <a:r>
              <a:rPr lang="ko-KR" altLang="en-US" sz="1000" baseline="0" dirty="0">
                <a:solidFill>
                  <a:schemeClr val="tx1"/>
                </a:solidFill>
              </a:rPr>
              <a:t>로 하였습니다</a:t>
            </a:r>
            <a:r>
              <a:rPr lang="en-US" altLang="ko-KR" sz="1000" baseline="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14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모델별로</a:t>
            </a:r>
            <a:r>
              <a:rPr lang="ko-KR" altLang="en-US" dirty="0"/>
              <a:t> 트레이닝을 한 후 트레인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에이유씨</a:t>
            </a:r>
            <a:r>
              <a:rPr lang="en-US" altLang="ko-KR" dirty="0"/>
              <a:t>(validation </a:t>
            </a:r>
            <a:r>
              <a:rPr lang="en-US" altLang="ko-KR" dirty="0" err="1"/>
              <a:t>auc</a:t>
            </a:r>
            <a:r>
              <a:rPr lang="en-US" altLang="ko-KR" dirty="0"/>
              <a:t>) </a:t>
            </a:r>
            <a:r>
              <a:rPr lang="ko-KR" altLang="en-US" dirty="0"/>
              <a:t>값을 텍스트 파일로 저장하였습니다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맷플롯립</a:t>
            </a:r>
            <a:r>
              <a:rPr lang="en-US" altLang="ko-KR" dirty="0"/>
              <a:t>(</a:t>
            </a:r>
            <a:r>
              <a:rPr lang="en-US" altLang="ko-KR" dirty="0" err="1"/>
              <a:t>Matplotlib</a:t>
            </a:r>
            <a:r>
              <a:rPr lang="en-US" altLang="ko-KR" dirty="0"/>
              <a:t>) </a:t>
            </a:r>
            <a:r>
              <a:rPr lang="ko-KR" altLang="en-US" dirty="0"/>
              <a:t>라이브러리를 사용하여 </a:t>
            </a:r>
          </a:p>
          <a:p>
            <a:r>
              <a:rPr lang="ko-KR" altLang="en-US" dirty="0" err="1"/>
              <a:t>에포크마다</a:t>
            </a:r>
            <a:r>
              <a:rPr lang="ko-KR" altLang="en-US" dirty="0"/>
              <a:t>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에이유씨</a:t>
            </a:r>
            <a:r>
              <a:rPr lang="en-US" altLang="ko-KR" dirty="0"/>
              <a:t>(validation </a:t>
            </a:r>
            <a:r>
              <a:rPr lang="en-US" altLang="ko-KR" dirty="0" err="1"/>
              <a:t>auc</a:t>
            </a:r>
            <a:r>
              <a:rPr lang="en-US" altLang="ko-KR" dirty="0"/>
              <a:t>)</a:t>
            </a:r>
            <a:r>
              <a:rPr lang="ko-KR" altLang="en-US" dirty="0"/>
              <a:t>를 찍은 그래프입니다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그래프를 보시면 버전이 올라갈수록 </a:t>
            </a:r>
            <a:r>
              <a:rPr lang="ko-KR" altLang="en-US" dirty="0" err="1"/>
              <a:t>에이유씨</a:t>
            </a:r>
            <a:r>
              <a:rPr lang="en-US" altLang="ko-KR" dirty="0"/>
              <a:t>(AUC)</a:t>
            </a:r>
            <a:r>
              <a:rPr lang="ko-KR" altLang="en-US" dirty="0"/>
              <a:t>값이 높아짐을 알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98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이피션트넷</a:t>
            </a:r>
            <a:r>
              <a:rPr lang="en-US" altLang="ko-KR" dirty="0"/>
              <a:t>(efficient net) </a:t>
            </a:r>
            <a:r>
              <a:rPr lang="ko-KR" altLang="en-US" dirty="0" err="1"/>
              <a:t>모델별로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수와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리덕션</a:t>
            </a:r>
            <a:r>
              <a:rPr lang="en-US" altLang="ko-KR" dirty="0"/>
              <a:t>, </a:t>
            </a:r>
            <a:r>
              <a:rPr lang="ko-KR" altLang="en-US" dirty="0"/>
              <a:t>학습시간</a:t>
            </a:r>
            <a:r>
              <a:rPr lang="en-US" altLang="ko-KR" dirty="0"/>
              <a:t>,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에이유씨</a:t>
            </a:r>
            <a:r>
              <a:rPr lang="en-US" altLang="ko-KR" dirty="0"/>
              <a:t>(validation </a:t>
            </a:r>
            <a:r>
              <a:rPr lang="en-US" altLang="ko-KR" dirty="0" err="1"/>
              <a:t>auc</a:t>
            </a:r>
            <a:r>
              <a:rPr lang="en-US" altLang="ko-KR" dirty="0"/>
              <a:t>)</a:t>
            </a:r>
            <a:r>
              <a:rPr lang="ko-KR" altLang="en-US" dirty="0"/>
              <a:t>값을 나타낸 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버전이 높을수록 </a:t>
            </a:r>
            <a:r>
              <a:rPr lang="ko-KR" altLang="en-US" dirty="0" err="1"/>
              <a:t>파라미터</a:t>
            </a:r>
            <a:r>
              <a:rPr lang="ko-KR" altLang="en-US" dirty="0"/>
              <a:t> 수가 가장 많고 </a:t>
            </a:r>
            <a:r>
              <a:rPr lang="ko-KR" altLang="en-US" dirty="0" err="1"/>
              <a:t>학습시간도</a:t>
            </a:r>
            <a:r>
              <a:rPr lang="ko-KR" altLang="en-US" dirty="0"/>
              <a:t> 가장 길다는 걸 알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리덕션은</a:t>
            </a:r>
            <a:r>
              <a:rPr lang="ko-KR" altLang="en-US" dirty="0"/>
              <a:t> </a:t>
            </a:r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의 </a:t>
            </a:r>
            <a:r>
              <a:rPr lang="ko-KR" altLang="en-US" dirty="0" err="1"/>
              <a:t>파라미터</a:t>
            </a:r>
            <a:r>
              <a:rPr lang="ko-KR" altLang="en-US" dirty="0"/>
              <a:t> 수를 기준으로</a:t>
            </a:r>
          </a:p>
          <a:p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을 각 모델의 </a:t>
            </a:r>
            <a:r>
              <a:rPr lang="ko-KR" altLang="en-US" dirty="0" err="1"/>
              <a:t>파라미터</a:t>
            </a:r>
            <a:r>
              <a:rPr lang="ko-KR" altLang="en-US" dirty="0"/>
              <a:t> 수로 나눈 값을 표기하였습니다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숫자가 높을수록 </a:t>
            </a:r>
            <a:r>
              <a:rPr lang="ko-KR" altLang="en-US" dirty="0" err="1"/>
              <a:t>파라미터</a:t>
            </a:r>
            <a:r>
              <a:rPr lang="ko-KR" altLang="en-US" dirty="0"/>
              <a:t> 수가 적다는 것을 뜻합니다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09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썹미션</a:t>
            </a:r>
            <a:r>
              <a:rPr lang="ko-KR" altLang="en-US" dirty="0"/>
              <a:t> </a:t>
            </a:r>
            <a:r>
              <a:rPr lang="ko-KR" altLang="en-US" dirty="0" err="1"/>
              <a:t>씨에스브이</a:t>
            </a:r>
            <a:r>
              <a:rPr lang="ko-KR" altLang="en-US" dirty="0"/>
              <a:t> 파일을</a:t>
            </a:r>
            <a:r>
              <a:rPr lang="en-US" altLang="ko-KR" dirty="0"/>
              <a:t>(submission.csv) </a:t>
            </a:r>
            <a:r>
              <a:rPr lang="ko-KR" altLang="en-US" dirty="0"/>
              <a:t>제출해서 </a:t>
            </a:r>
          </a:p>
          <a:p>
            <a:r>
              <a:rPr lang="ko-KR" altLang="en-US" dirty="0" err="1"/>
              <a:t>에이유씨</a:t>
            </a:r>
            <a:r>
              <a:rPr lang="en-US" altLang="ko-KR" dirty="0"/>
              <a:t>(</a:t>
            </a:r>
            <a:r>
              <a:rPr lang="en-US" altLang="ko-KR" dirty="0" err="1"/>
              <a:t>auc</a:t>
            </a:r>
            <a:r>
              <a:rPr lang="en-US" altLang="ko-KR" dirty="0"/>
              <a:t>)</a:t>
            </a:r>
            <a:r>
              <a:rPr lang="ko-KR" altLang="en-US" dirty="0"/>
              <a:t>값을 비교한 그래프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비제로가</a:t>
            </a:r>
            <a:r>
              <a:rPr lang="en-US" altLang="ko-KR" dirty="0"/>
              <a:t>(b0)</a:t>
            </a:r>
            <a:r>
              <a:rPr lang="ko-KR" altLang="en-US" dirty="0"/>
              <a:t>가 제일 낮고 </a:t>
            </a:r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이 가장 높을 것으로 예상했으나 비제로</a:t>
            </a:r>
            <a:r>
              <a:rPr lang="en-US" altLang="ko-KR" dirty="0"/>
              <a:t>(b0)</a:t>
            </a:r>
            <a:r>
              <a:rPr lang="ko-KR" altLang="en-US" dirty="0"/>
              <a:t>보다 비원</a:t>
            </a:r>
            <a:r>
              <a:rPr lang="en-US" altLang="ko-KR" dirty="0"/>
              <a:t>(b1)</a:t>
            </a:r>
            <a:r>
              <a:rPr lang="ko-KR" altLang="en-US" dirty="0"/>
              <a:t>이 더 낮고 </a:t>
            </a:r>
            <a:r>
              <a:rPr lang="ko-KR" altLang="en-US" dirty="0" err="1"/>
              <a:t>비식스</a:t>
            </a:r>
            <a:r>
              <a:rPr lang="en-US" altLang="ko-KR" dirty="0"/>
              <a:t>(b6)</a:t>
            </a:r>
            <a:r>
              <a:rPr lang="ko-KR" altLang="en-US" dirty="0"/>
              <a:t>와 </a:t>
            </a:r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의 </a:t>
            </a:r>
            <a:r>
              <a:rPr lang="en-US" altLang="ko-KR" dirty="0" err="1"/>
              <a:t>auc</a:t>
            </a:r>
            <a:r>
              <a:rPr lang="ko-KR" altLang="en-US" dirty="0"/>
              <a:t>값이 같게 나왔습니다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2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48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팀의 최종 결과입니다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96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팀의 최종 결과입니다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02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87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61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58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3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레인지씨알에서 개최한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튜브의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라인위치를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분류하는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대회에 참여하였습니다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대회 기간은 작년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올해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초부터 참여하여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동안 프로젝트를 진행하였습니다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참여팀은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기준으로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1,108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 분담은 다음과 같이 이뤄졌습니다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1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대회에서 주어진 데이터 중 이미지데이터는 테스트이미지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삼천오백팝십이개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(3,582),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트레인이미지 삼만팔십세개로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(30,083)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삼만삼천육백육십오개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(33,665)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용량은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기가 바이트입니다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트레인 이미지에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씨에스브이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파일이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사진과 같이 이미지 아이디와 각 컬럼에 대한 라벨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 아이디를 포함하고 있는 파일입니다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이미지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파일말고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트레인 데이터 파일도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기가 정도 차지합니다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아노테이션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씨에스브이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파일은 저희 이미지 데이터의 튜브와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 정보가 들어있는 파일로 대회 참가자들의 이해를 돕습니다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참여자들이 올바른 형식으로 제출하는데 도움을 주기 위한 서브미션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샘플파일이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8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데이터 컬럼의 구조입니다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클래스로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이뤄져있는데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 따른 분류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가지와 배치 상태에 따른 분류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조합되어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클래스를 사진으로 자세히 알려드리겠습니다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56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아노테이션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cvs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파일의 배열을 통해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ray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 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파란점으로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위치를 표시하였습니다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기관 내로 삽입하는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알맞은 위치에 있어서 정상적으로 작동을 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정상적으로 작동은 하지만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이상적인 위치가 아니라서 약간의 재배치가 필요한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보더라인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비정상적인 위치인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배치오류로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즉각적인 재배치가 필요한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에브노멀이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3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비관 내로 삽입하는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보더라인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판별이 가능하고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인컴플리트리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판별이 추가되었습니다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이미지의 정확성이 떨어져 판별할 수 없는 상태를 표시한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1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9C71E-070D-48FE-A4EA-376F4D23F6F1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3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765-A4AF-4D5E-B05B-FC2999C32BBD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9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65579-9FED-48BA-89E8-DE8C4B7D1B27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2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05B0-91C3-4964-AEB4-A001F487B627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0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FB93-559C-4850-B064-C945867CB697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2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42FA-8B79-4B89-8F0D-071F9DA07D25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7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42289-6FC0-43CB-9020-4E807F299908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BFDA-D032-4E53-ADA8-32B1F194DAF0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E9E1-229D-41B7-A851-1BF93849E538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4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15DF9-A0E7-4ED4-8F28-DD95AE8C1A41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9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4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F54B-9243-47BF-9AB3-E15F3B49DA59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3EA5-5EB9-4950-B291-CB0251539B12}" type="datetime1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42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kN30T6ig30?t=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62F5C-3517-444C-B58C-140306F82331}"/>
              </a:ext>
            </a:extLst>
          </p:cNvPr>
          <p:cNvSpPr/>
          <p:nvPr/>
        </p:nvSpPr>
        <p:spPr>
          <a:xfrm>
            <a:off x="-180975" y="188920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ABD77D-D35E-4DFB-BD8B-82BFB81E3A03}"/>
              </a:ext>
            </a:extLst>
          </p:cNvPr>
          <p:cNvCxnSpPr>
            <a:cxnSpLocks/>
          </p:cNvCxnSpPr>
          <p:nvPr/>
        </p:nvCxnSpPr>
        <p:spPr>
          <a:xfrm flipH="1">
            <a:off x="1165340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2125093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D8FFE21-B9A3-4033-8EA7-32C2FC186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8" y="5794142"/>
            <a:ext cx="2302887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강민영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김채진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서강원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옥진해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정지희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2021. 02. 26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791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RANZCR </a:t>
            </a: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CLiP</a:t>
            </a:r>
            <a:endParaRPr lang="en-US" altLang="ko-KR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: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</a:t>
            </a:r>
            <a:r>
              <a:rPr lang="en-US" altLang="ko-KR" sz="2400" b="1" dirty="0">
                <a:solidFill>
                  <a:schemeClr val="bg1">
                    <a:alpha val="59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Catheter and Line Position Challenge</a:t>
            </a:r>
            <a:endParaRPr lang="en-US" altLang="ko-KR" b="1" dirty="0">
              <a:solidFill>
                <a:schemeClr val="bg1">
                  <a:alpha val="59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661010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6641206" y="5506264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449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FCB48-7752-4199-97A1-B023AE48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4491" y="1782020"/>
            <a:ext cx="2746571" cy="245292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67BD00-C1B6-4474-8037-12A2666E588F}"/>
              </a:ext>
            </a:extLst>
          </p:cNvPr>
          <p:cNvGrpSpPr/>
          <p:nvPr/>
        </p:nvGrpSpPr>
        <p:grpSpPr>
          <a:xfrm>
            <a:off x="5798293" y="1791748"/>
            <a:ext cx="2638366" cy="2457176"/>
            <a:chOff x="-1793072" y="871245"/>
            <a:chExt cx="11082811" cy="92900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6FE6B3-365E-4994-8C67-1AE2BA26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3737" y="5209033"/>
              <a:ext cx="10359958" cy="495224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9DE863-C90D-4A9C-B711-03B8E4593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8" r="3390"/>
            <a:stretch/>
          </p:blipFill>
          <p:spPr>
            <a:xfrm>
              <a:off x="-1793072" y="871245"/>
              <a:ext cx="10737048" cy="508741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DD452E4-EC17-4CB4-B72F-6FE23BC8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123" t="72209"/>
            <a:stretch/>
          </p:blipFill>
          <p:spPr>
            <a:xfrm>
              <a:off x="6853942" y="4464451"/>
              <a:ext cx="2435797" cy="1413824"/>
            </a:xfrm>
            <a:prstGeom prst="rect">
              <a:avLst/>
            </a:prstGeom>
          </p:spPr>
        </p:pic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639E4B48-F040-41DF-93D3-ED7F895BA7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02" t="3173" r="802" b="29777"/>
          <a:stretch/>
        </p:blipFill>
        <p:spPr>
          <a:xfrm>
            <a:off x="3413143" y="4824302"/>
            <a:ext cx="2399616" cy="16135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53999BD-97D2-45C9-B5C1-4B1ADBEC60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29" b="18365"/>
          <a:stretch/>
        </p:blipFill>
        <p:spPr>
          <a:xfrm>
            <a:off x="760312" y="4824614"/>
            <a:ext cx="2399616" cy="158888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1EE6875-B774-4073-B85A-584A7D525E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96" b="15813"/>
          <a:stretch/>
        </p:blipFill>
        <p:spPr>
          <a:xfrm>
            <a:off x="6065974" y="4819397"/>
            <a:ext cx="2399616" cy="163083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06140" y="4489068"/>
            <a:ext cx="1346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CVC - Abnormal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21212" y="4489068"/>
            <a:ext cx="13968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CVC - Borderline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53150" y="4483539"/>
            <a:ext cx="1204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CVC - 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95858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87000" y="1760648"/>
            <a:ext cx="1832842" cy="2452927"/>
            <a:chOff x="6375400" y="1778500"/>
            <a:chExt cx="1832842" cy="2452927"/>
          </a:xfrm>
        </p:grpSpPr>
        <p:pic>
          <p:nvPicPr>
            <p:cNvPr id="40" name="그림 39">
              <a:hlinkClick r:id="rId3"/>
              <a:extLst>
                <a:ext uri="{FF2B5EF4-FFF2-40B4-BE49-F238E27FC236}">
                  <a16:creationId xmlns:a16="http://schemas.microsoft.com/office/drawing/2014/main" id="{E7510307-73CD-4BB9-9C50-A028C2D4C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421" t="18955" r="31680" b="3905"/>
            <a:stretch/>
          </p:blipFill>
          <p:spPr>
            <a:xfrm>
              <a:off x="6375400" y="1778500"/>
              <a:ext cx="1832842" cy="245292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72EE1EB-4BBE-40BA-AA5B-D79BD0D9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3420" y="1814052"/>
              <a:ext cx="1004822" cy="278560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DC339A0-05DF-4C1A-A06A-494EFF83AB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3085" b="15429"/>
          <a:stretch/>
        </p:blipFill>
        <p:spPr>
          <a:xfrm>
            <a:off x="3108839" y="4446083"/>
            <a:ext cx="2402695" cy="1922157"/>
          </a:xfrm>
          <a:prstGeom prst="rect">
            <a:avLst/>
          </a:prstGeom>
        </p:spPr>
      </p:pic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BABBCFFF-06C7-42BC-9FDF-7EFE3DF90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337671"/>
              </p:ext>
            </p:extLst>
          </p:nvPr>
        </p:nvGraphicFramePr>
        <p:xfrm>
          <a:off x="3522132" y="4279794"/>
          <a:ext cx="1651507" cy="4894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507">
                  <a:extLst>
                    <a:ext uri="{9D8B030D-6E8A-4147-A177-3AD203B41FA5}">
                      <a16:colId xmlns:a16="http://schemas.microsoft.com/office/drawing/2014/main" val="2015322428"/>
                    </a:ext>
                  </a:extLst>
                </a:gridCol>
              </a:tblGrid>
              <a:tr h="4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Swan Ganz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Catheter Present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3036" marR="83036" marT="41519" marB="4151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456724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9627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2 .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대회 참여 목적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1414867" y="934252"/>
            <a:ext cx="6390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Tube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Cather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배치 오류로 인해 발생 가능한 심각한 합병증을  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 학습 모델 구축 및 분석으로 예방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A34A2D-0772-422E-9966-18CC961AE2B9}"/>
              </a:ext>
            </a:extLst>
          </p:cNvPr>
          <p:cNvSpPr/>
          <p:nvPr/>
        </p:nvSpPr>
        <p:spPr>
          <a:xfrm>
            <a:off x="2282641" y="3147842"/>
            <a:ext cx="3826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흉부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X-ray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를 통한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line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위치 확인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48DB27-B11B-4324-8A47-ED2860B2C64D}"/>
              </a:ext>
            </a:extLst>
          </p:cNvPr>
          <p:cNvSpPr/>
          <p:nvPr/>
        </p:nvSpPr>
        <p:spPr>
          <a:xfrm>
            <a:off x="2282642" y="3461050"/>
            <a:ext cx="56830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: </a:t>
            </a:r>
            <a:r>
              <a:rPr lang="ko-KR" altLang="en-US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의사 또는 방사선 전문의를 통해 </a:t>
            </a:r>
            <a:r>
              <a:rPr lang="en-US" altLang="ko-KR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X-ray</a:t>
            </a:r>
            <a:r>
              <a:rPr lang="ko-KR" altLang="en-US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수동확인으로 시간 부담 상승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719D5-1C8C-4883-9F39-7E29EBE239EB}"/>
              </a:ext>
            </a:extLst>
          </p:cNvPr>
          <p:cNvSpPr txBox="1"/>
          <p:nvPr/>
        </p:nvSpPr>
        <p:spPr>
          <a:xfrm>
            <a:off x="2282641" y="4634470"/>
            <a:ext cx="6006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 알고리즘으로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와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line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위치를 감지</a:t>
            </a:r>
          </a:p>
        </p:txBody>
      </p:sp>
      <p:sp>
        <p:nvSpPr>
          <p:cNvPr id="50" name="아래쪽 화살표 27">
            <a:extLst>
              <a:ext uri="{FF2B5EF4-FFF2-40B4-BE49-F238E27FC236}">
                <a16:creationId xmlns:a16="http://schemas.microsoft.com/office/drawing/2014/main" id="{442862B3-2342-4839-8BC4-832265A32854}"/>
              </a:ext>
            </a:extLst>
          </p:cNvPr>
          <p:cNvSpPr/>
          <p:nvPr/>
        </p:nvSpPr>
        <p:spPr>
          <a:xfrm>
            <a:off x="4699611" y="4038012"/>
            <a:ext cx="287050" cy="352442"/>
          </a:xfrm>
          <a:prstGeom prst="downArrow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043329" y="3469577"/>
            <a:ext cx="2746375" cy="290938"/>
          </a:xfrm>
          <a:prstGeom prst="roundRect">
            <a:avLst/>
          </a:prstGeom>
          <a:solidFill>
            <a:srgbClr val="DA505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F720CF-A53B-45E4-8AB1-386C6497072B}"/>
              </a:ext>
            </a:extLst>
          </p:cNvPr>
          <p:cNvGrpSpPr/>
          <p:nvPr/>
        </p:nvGrpSpPr>
        <p:grpSpPr>
          <a:xfrm>
            <a:off x="2282649" y="4959681"/>
            <a:ext cx="6908879" cy="553998"/>
            <a:chOff x="1982017" y="4233173"/>
            <a:chExt cx="6908879" cy="553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7E98C7-5B48-4BE4-9DE7-6C91B206A1EF}"/>
                </a:ext>
              </a:extLst>
            </p:cNvPr>
            <p:cNvSpPr txBox="1"/>
            <p:nvPr/>
          </p:nvSpPr>
          <p:spPr>
            <a:xfrm>
              <a:off x="1982017" y="4233173"/>
              <a:ext cx="690887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 : </a:t>
              </a:r>
              <a:r>
                <a:rPr lang="ko-KR" altLang="en-US" sz="15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이상 발생 시 위치를 변경하거나 제거함으로써</a:t>
              </a:r>
              <a:endParaRPr lang="en-US" altLang="ko-KR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5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 생명을 위협하는 합병증을 예방하고 시간적 부담을 감소 </a:t>
              </a: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444359" y="4480087"/>
              <a:ext cx="1136969" cy="290938"/>
            </a:xfrm>
            <a:prstGeom prst="roundRect">
              <a:avLst/>
            </a:prstGeom>
            <a:solidFill>
              <a:srgbClr val="DA505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942453" y="4483834"/>
              <a:ext cx="1499107" cy="290938"/>
            </a:xfrm>
            <a:prstGeom prst="roundRect">
              <a:avLst/>
            </a:prstGeom>
            <a:solidFill>
              <a:srgbClr val="DA505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8449BC4-17DB-4D3A-9A7C-CECB5F6482A5}"/>
              </a:ext>
            </a:extLst>
          </p:cNvPr>
          <p:cNvSpPr txBox="1"/>
          <p:nvPr/>
        </p:nvSpPr>
        <p:spPr>
          <a:xfrm>
            <a:off x="761400" y="2703655"/>
            <a:ext cx="46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대회 목적</a:t>
            </a:r>
            <a:endParaRPr lang="ko-KR" altLang="en-US" b="1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7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2371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3. Kaggle Competition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평가 지표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평가 기준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 - AUC 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43" y="1843839"/>
            <a:ext cx="7385729" cy="45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1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34929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2.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데이터 분석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85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데이터 분석 결과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1507155" y="1111026"/>
            <a:ext cx="642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train.csv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파일과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 image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확인한 결과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중복된 환자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확인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0" y="74966"/>
            <a:ext cx="9126220" cy="444502"/>
            <a:chOff x="0" y="74966"/>
            <a:chExt cx="9126220" cy="44450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083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1479144" y="74966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EDA610-223A-4E58-B643-CBB92E9013C2}"/>
              </a:ext>
            </a:extLst>
          </p:cNvPr>
          <p:cNvSpPr/>
          <p:nvPr/>
        </p:nvSpPr>
        <p:spPr>
          <a:xfrm>
            <a:off x="5647776" y="3588860"/>
            <a:ext cx="22076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총 이미지 수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: 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약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3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만 장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총 환자 수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: 3,255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명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5858" y="2212331"/>
            <a:ext cx="3747407" cy="38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83BC4A8-7E2E-4E6E-857D-D08802B9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"/>
          <a:stretch/>
        </p:blipFill>
        <p:spPr>
          <a:xfrm>
            <a:off x="1358907" y="2452059"/>
            <a:ext cx="3228059" cy="338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DD470-47DE-46D0-9310-64E58EFEEF85}"/>
              </a:ext>
            </a:extLst>
          </p:cNvPr>
          <p:cNvSpPr txBox="1"/>
          <p:nvPr/>
        </p:nvSpPr>
        <p:spPr>
          <a:xfrm>
            <a:off x="2776158" y="5753462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/>
              <a:t>patientID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49168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데이터 분석 결과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2243364" y="1086644"/>
            <a:ext cx="47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불균형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(CVC)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augmentation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0" y="74966"/>
            <a:ext cx="9126220" cy="444502"/>
            <a:chOff x="0" y="74966"/>
            <a:chExt cx="9126220" cy="44450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083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1479144" y="74966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9410" y="2139727"/>
            <a:ext cx="3854109" cy="4280271"/>
            <a:chOff x="603900" y="2212323"/>
            <a:chExt cx="3854109" cy="4280271"/>
          </a:xfrm>
        </p:grpSpPr>
        <p:sp>
          <p:nvSpPr>
            <p:cNvPr id="2" name="직사각형 1"/>
            <p:cNvSpPr/>
            <p:nvPr/>
          </p:nvSpPr>
          <p:spPr>
            <a:xfrm>
              <a:off x="603900" y="2212323"/>
              <a:ext cx="3854109" cy="42802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957563-4FCB-4497-BCBB-E9A802AF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50" y="2332653"/>
              <a:ext cx="3551808" cy="403961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A409C5-F95A-49E1-928E-868939B8708C}"/>
              </a:ext>
            </a:extLst>
          </p:cNvPr>
          <p:cNvSpPr txBox="1"/>
          <p:nvPr/>
        </p:nvSpPr>
        <p:spPr>
          <a:xfrm>
            <a:off x="1221376" y="173696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columns Data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별 이미지 개수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476A66-A1C8-419E-8D52-AA2127CCB7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32" y="2142709"/>
            <a:ext cx="39645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0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924300" y="1142932"/>
            <a:ext cx="1892300" cy="292168"/>
          </a:xfrm>
          <a:prstGeom prst="roundRect">
            <a:avLst/>
          </a:prstGeom>
          <a:solidFill>
            <a:srgbClr val="DA505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4089" y="1677801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0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MongoDB - data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upload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MongoDB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이미지 업로드 방식 별 용량 차이 비교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68820" y="6470265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B2F98-BB57-4AFE-B37C-91FC8346F30C}"/>
              </a:ext>
            </a:extLst>
          </p:cNvPr>
          <p:cNvSpPr/>
          <p:nvPr/>
        </p:nvSpPr>
        <p:spPr>
          <a:xfrm>
            <a:off x="685800" y="2544965"/>
            <a:ext cx="3659130" cy="312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F8A5A09-CD83-4448-BBC5-42B17F4D03DC}"/>
              </a:ext>
            </a:extLst>
          </p:cNvPr>
          <p:cNvGraphicFramePr/>
          <p:nvPr/>
        </p:nvGraphicFramePr>
        <p:xfrm>
          <a:off x="686739" y="2013128"/>
          <a:ext cx="3556599" cy="354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3A866C-D7F0-4DE5-A9B7-F68636D4DECF}"/>
              </a:ext>
            </a:extLst>
          </p:cNvPr>
          <p:cNvSpPr/>
          <p:nvPr/>
        </p:nvSpPr>
        <p:spPr>
          <a:xfrm>
            <a:off x="4799070" y="2544965"/>
            <a:ext cx="3659130" cy="31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6AA7B32E-0A70-4392-A3AE-664FC77A77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200131"/>
              </p:ext>
            </p:extLst>
          </p:nvPr>
        </p:nvGraphicFramePr>
        <p:xfrm>
          <a:off x="4800009" y="2019282"/>
          <a:ext cx="3556599" cy="354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17DB9CD-6547-45C7-BEFD-20425B27BCE2}"/>
              </a:ext>
            </a:extLst>
          </p:cNvPr>
          <p:cNvSpPr txBox="1"/>
          <p:nvPr/>
        </p:nvSpPr>
        <p:spPr>
          <a:xfrm>
            <a:off x="2213502" y="4285268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1024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15CCC9-F1BB-4D96-9B7B-9170D5AAAE7E}"/>
              </a:ext>
            </a:extLst>
          </p:cNvPr>
          <p:cNvSpPr/>
          <p:nvPr/>
        </p:nvSpPr>
        <p:spPr>
          <a:xfrm>
            <a:off x="2768600" y="5691568"/>
            <a:ext cx="3970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Test image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GridFS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방식 사용 시 소량의 용량이 압축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5CA0E2-563F-462B-87CE-D01C3DF72216}"/>
              </a:ext>
            </a:extLst>
          </p:cNvPr>
          <p:cNvSpPr txBox="1"/>
          <p:nvPr/>
        </p:nvSpPr>
        <p:spPr>
          <a:xfrm>
            <a:off x="1749935" y="4486223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805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5665D1-B8D7-405C-AD58-276941C81726}"/>
              </a:ext>
            </a:extLst>
          </p:cNvPr>
          <p:cNvSpPr txBox="1"/>
          <p:nvPr/>
        </p:nvSpPr>
        <p:spPr>
          <a:xfrm>
            <a:off x="5717132" y="4281102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230.1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E4927A-64DF-451E-930B-B2507A694055}"/>
              </a:ext>
            </a:extLst>
          </p:cNvPr>
          <p:cNvSpPr txBox="1"/>
          <p:nvPr/>
        </p:nvSpPr>
        <p:spPr>
          <a:xfrm>
            <a:off x="6247137" y="4073875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307.1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504E57-676E-4210-BFEF-15C17B7E07C6}"/>
              </a:ext>
            </a:extLst>
          </p:cNvPr>
          <p:cNvSpPr txBox="1"/>
          <p:nvPr/>
        </p:nvSpPr>
        <p:spPr>
          <a:xfrm>
            <a:off x="812800" y="5143228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(MB)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CE4403-64A7-4F2C-93FE-3CE55BC5BEB1}"/>
              </a:ext>
            </a:extLst>
          </p:cNvPr>
          <p:cNvSpPr txBox="1"/>
          <p:nvPr/>
        </p:nvSpPr>
        <p:spPr>
          <a:xfrm>
            <a:off x="4870450" y="5143228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(KB)</a:t>
            </a:r>
            <a:endParaRPr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0" y="74966"/>
            <a:ext cx="9126220" cy="444502"/>
            <a:chOff x="0" y="74966"/>
            <a:chExt cx="9126220" cy="44450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083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1479144" y="74966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27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65282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3.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주요 알고리즘 소개 및 선정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946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알고리즘 선정 기준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RANZCR DATASET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적합한 딥러닝 모델 조사결과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: </a:t>
            </a:r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ResNext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DA988-32D4-44EA-9A94-53D942DE27D7}"/>
              </a:ext>
            </a:extLst>
          </p:cNvPr>
          <p:cNvSpPr/>
          <p:nvPr/>
        </p:nvSpPr>
        <p:spPr>
          <a:xfrm>
            <a:off x="2862875" y="5967766"/>
            <a:ext cx="3163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RANZCR Top 40 Kernel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사용 모델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34" y="2228820"/>
            <a:ext cx="3740107" cy="34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9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95EDBE-D371-46B2-A5C6-76F2A356F63A}"/>
              </a:ext>
            </a:extLst>
          </p:cNvPr>
          <p:cNvSpPr/>
          <p:nvPr/>
        </p:nvSpPr>
        <p:spPr>
          <a:xfrm>
            <a:off x="4668309" y="1498849"/>
            <a:ext cx="4043213" cy="385490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대회 목적 및 배경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Kaggle Competition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개요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대회 참여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데이터 분석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데이터 분석 결과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MongoDB </a:t>
            </a: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알고리즘 소개 및 선정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모델 평가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30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문헌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C0DC3681-A985-4BF9-AD71-35F4384D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26" y="3149330"/>
            <a:ext cx="2376264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INDEX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5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ResNet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(2015)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의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residual learning(</a:t>
            </a:r>
            <a:r>
              <a:rPr lang="ko-KR" altLang="en-US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잔여학습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)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을 통해 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neural network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의 구조가 깊어질수록 정확도가 감소하는 문제를 해결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72301" y="1920567"/>
            <a:ext cx="4574088" cy="2161369"/>
            <a:chOff x="397928" y="1843831"/>
            <a:chExt cx="4574088" cy="2161369"/>
          </a:xfrm>
        </p:grpSpPr>
        <p:sp>
          <p:nvSpPr>
            <p:cNvPr id="10" name="직사각형 9"/>
            <p:cNvSpPr/>
            <p:nvPr/>
          </p:nvSpPr>
          <p:spPr>
            <a:xfrm>
              <a:off x="397928" y="1843831"/>
              <a:ext cx="4574088" cy="21613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https://blog.kakaocdn.net/dn/cgRYEe/btqzR2j5F2f/ys3CXq3F7Y4Q2PaYEFfN80/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83" y="2034798"/>
              <a:ext cx="4374773" cy="18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502430" y="4316530"/>
            <a:ext cx="8036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일반적인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CNN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에서 레이어의 깊이가 일정수준을 넘어가면 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  오히려 성능이 떨어지는 문제가 발생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이를 개선하고자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residual learning(</a:t>
            </a:r>
            <a:r>
              <a:rPr lang="ko-KR" altLang="en-US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잔여학습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)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을 도입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성능이 떨어지는 문제 개선 뿐만 아니라 전반적인 성능이 </a:t>
            </a:r>
            <a:r>
              <a:rPr lang="ko-KR" altLang="en-US" sz="1600" dirty="0" smtClean="0">
                <a:latin typeface="나눔스퀘어라운드 Light" panose="020B0600000101010101" charset="-127"/>
                <a:ea typeface="나눔스퀘어라운드 Light" panose="020B0600000101010101" charset="-127"/>
              </a:rPr>
              <a:t>향상됨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179795" y="1920567"/>
            <a:ext cx="3474449" cy="2161369"/>
            <a:chOff x="5196242" y="3444562"/>
            <a:chExt cx="3474449" cy="2161369"/>
          </a:xfrm>
        </p:grpSpPr>
        <p:sp>
          <p:nvSpPr>
            <p:cNvPr id="38" name="직사각형 37"/>
            <p:cNvSpPr/>
            <p:nvPr/>
          </p:nvSpPr>
          <p:spPr>
            <a:xfrm>
              <a:off x="5196242" y="3444562"/>
              <a:ext cx="3474449" cy="21613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710" y="3543792"/>
              <a:ext cx="3271512" cy="1962907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282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ResNeXt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(2017 )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84089" y="854317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ResNeXt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:  split-transform-merge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전략을 </a:t>
            </a:r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접목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>
            <a:off x="3385943" y="3194481"/>
            <a:ext cx="797292" cy="462775"/>
          </a:xfrm>
          <a:prstGeom prst="rightArrow">
            <a:avLst/>
          </a:prstGeom>
          <a:solidFill>
            <a:srgbClr val="DA5054"/>
          </a:solidFill>
          <a:ln>
            <a:solidFill>
              <a:srgbClr val="DA5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16925" y="1852581"/>
            <a:ext cx="104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ResNet</a:t>
            </a:r>
            <a:endParaRPr lang="ko-KR" altLang="en-US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3933" y="2216870"/>
            <a:ext cx="2035775" cy="2433638"/>
            <a:chOff x="923925" y="2216870"/>
            <a:chExt cx="2035775" cy="2433638"/>
          </a:xfrm>
        </p:grpSpPr>
        <p:sp>
          <p:nvSpPr>
            <p:cNvPr id="3" name="직사각형 2"/>
            <p:cNvSpPr/>
            <p:nvPr/>
          </p:nvSpPr>
          <p:spPr>
            <a:xfrm>
              <a:off x="923925" y="2216870"/>
              <a:ext cx="2035775" cy="243363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7149"/>
            <a:stretch/>
          </p:blipFill>
          <p:spPr>
            <a:xfrm>
              <a:off x="1246232" y="2352285"/>
              <a:ext cx="1581660" cy="21174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486275" y="2234059"/>
            <a:ext cx="3861400" cy="2433638"/>
            <a:chOff x="4486275" y="2234059"/>
            <a:chExt cx="3861400" cy="2433638"/>
          </a:xfrm>
        </p:grpSpPr>
        <p:sp>
          <p:nvSpPr>
            <p:cNvPr id="31" name="직사각형 30"/>
            <p:cNvSpPr/>
            <p:nvPr/>
          </p:nvSpPr>
          <p:spPr>
            <a:xfrm>
              <a:off x="4486275" y="2234059"/>
              <a:ext cx="3861400" cy="243363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579" y="2361970"/>
              <a:ext cx="3205376" cy="217781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928702" y="1842527"/>
            <a:ext cx="104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ResNext</a:t>
            </a:r>
            <a:endParaRPr lang="ko-KR" altLang="en-US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3793" y="5084416"/>
            <a:ext cx="67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입력 값을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split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하여 동일한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grouped convolution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에 각각 값을 도출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나온 값들을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merge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하여 결과값으로 </a:t>
            </a:r>
            <a:r>
              <a:rPr lang="ko-KR" altLang="en-US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잔여학습을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 시킴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28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3010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EfficientNet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(2019)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905155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: Compound model scaling algorithm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을 적용하여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Width, depth, resolution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3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가지 요소를 모두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Scaling up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사용 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33" name="Picture 2" descr="Figure.2">
            <a:extLst>
              <a:ext uri="{FF2B5EF4-FFF2-40B4-BE49-F238E27FC236}">
                <a16:creationId xmlns:a16="http://schemas.microsoft.com/office/drawing/2014/main" id="{6B1017E6-19F7-4060-A6D2-F331855CF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4599" b="12173"/>
          <a:stretch/>
        </p:blipFill>
        <p:spPr bwMode="auto">
          <a:xfrm>
            <a:off x="797846" y="2360539"/>
            <a:ext cx="7624508" cy="33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39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57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84089" y="891110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기존 분류 네트워크 모델에서 정확성과 매개변수 및 계산의 양을 감소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D457C8A-EBD9-4DFD-B5BA-B747BFC0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325" y="1948530"/>
            <a:ext cx="5411400" cy="4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29341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4.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모델 평가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510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0.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개발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400" y="1838958"/>
            <a:ext cx="438725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Seaborn</a:t>
            </a:r>
            <a:r>
              <a:rPr lang="en-US" altLang="ko-KR" dirty="0">
                <a:latin typeface="나눔스퀘어라운드"/>
              </a:rPr>
              <a:t> version 0.10.0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Pandas version 1.1.5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Numpy</a:t>
            </a:r>
            <a:r>
              <a:rPr lang="en-US" altLang="ko-KR" dirty="0">
                <a:latin typeface="나눔스퀘어라운드"/>
              </a:rPr>
              <a:t> version 1.17.5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Cv2 version 4.41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Tenserflow</a:t>
            </a:r>
            <a:r>
              <a:rPr lang="en-US" altLang="ko-KR" dirty="0">
                <a:latin typeface="나눔스퀘어라운드"/>
              </a:rPr>
              <a:t> version 2.4.1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Sklearn</a:t>
            </a:r>
            <a:r>
              <a:rPr lang="en-US" altLang="ko-KR" dirty="0">
                <a:latin typeface="나눔스퀘어라운드"/>
              </a:rPr>
              <a:t> version 0.24.1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"/>
              </a:rPr>
              <a:t>- </a:t>
            </a:r>
            <a:r>
              <a:rPr lang="en-US" altLang="ko-KR" dirty="0" err="1">
                <a:latin typeface="나눔스퀘어라운드"/>
              </a:rPr>
              <a:t>Tenserflow.keras</a:t>
            </a:r>
            <a:r>
              <a:rPr lang="en-US" altLang="ko-KR" dirty="0">
                <a:latin typeface="나눔스퀘어라운드"/>
              </a:rPr>
              <a:t> version 2.4.0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MongoDB server version 4.4.3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Python 3.9.1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Pycharm</a:t>
            </a:r>
            <a:r>
              <a:rPr lang="en-US" altLang="ko-KR" dirty="0">
                <a:latin typeface="나눔스퀘어라운드"/>
              </a:rPr>
              <a:t> 2020.3.3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mongoDB</a:t>
            </a:r>
            <a:r>
              <a:rPr lang="en-US" altLang="ko-KR" dirty="0">
                <a:latin typeface="나눔스퀘어라운드"/>
              </a:rPr>
              <a:t> Compass 1.25.0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68" y="2077112"/>
            <a:ext cx="1465308" cy="769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16" y="3978535"/>
            <a:ext cx="404298" cy="4042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01" y="3925965"/>
            <a:ext cx="801641" cy="431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53" y="2083765"/>
            <a:ext cx="934589" cy="7774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25" y="4860150"/>
            <a:ext cx="424790" cy="5239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95" y="3033568"/>
            <a:ext cx="2004976" cy="566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36" y="2790355"/>
            <a:ext cx="720874" cy="7208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48" y="4740567"/>
            <a:ext cx="707347" cy="7073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1" y="5399057"/>
            <a:ext cx="486332" cy="750416"/>
          </a:xfrm>
          <a:prstGeom prst="rect">
            <a:avLst/>
          </a:prstGeom>
        </p:spPr>
      </p:pic>
      <p:pic>
        <p:nvPicPr>
          <p:cNvPr id="1030" name="Picture 6" descr="Kaggle] 타이타닉 생존자 예측모델 3 - modeling - yg's blog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250" y="5869582"/>
            <a:ext cx="882393" cy="4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6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train validation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버전 별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image size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및 학습 설정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63947"/>
              </p:ext>
            </p:extLst>
          </p:nvPr>
        </p:nvGraphicFramePr>
        <p:xfrm>
          <a:off x="937427" y="2466337"/>
          <a:ext cx="4724398" cy="3373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198">
                  <a:extLst>
                    <a:ext uri="{9D8B030D-6E8A-4147-A177-3AD203B41FA5}">
                      <a16:colId xmlns:a16="http://schemas.microsoft.com/office/drawing/2014/main" val="37164910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38134147"/>
                    </a:ext>
                  </a:extLst>
                </a:gridCol>
              </a:tblGrid>
              <a:tr h="407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Base model</a:t>
                      </a:r>
                      <a:endParaRPr lang="ko-KR" altLang="en-US" sz="1600" dirty="0"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Resolution(Image size)</a:t>
                      </a:r>
                      <a:endParaRPr lang="ko-KR" altLang="en-US" sz="1600" dirty="0"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65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224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33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EfficientNetB1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240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4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EfficientNetB2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260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EfficientNetB3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300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04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EfficientNetB4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380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4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EfficientNetB5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456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EfficientNetB6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528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8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EfficientNetB7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600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6946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83581" y="3691602"/>
            <a:ext cx="278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Batch size: 32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Learning rate: 0.001</a:t>
            </a:r>
          </a:p>
        </p:txBody>
      </p:sp>
    </p:spTree>
    <p:extLst>
      <p:ext uri="{BB962C8B-B14F-4D97-AF65-F5344CB8AC3E}">
        <p14:creationId xmlns:p14="http://schemas.microsoft.com/office/powerpoint/2010/main" val="3560197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train validation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validation train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결과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: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b7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모델이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Epoch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대비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AUC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가 높음을 확인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1" y="2055355"/>
            <a:ext cx="5719763" cy="39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13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train validation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35612" y="859562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Performance Results on Transfer Learning Datasets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56407"/>
              </p:ext>
            </p:extLst>
          </p:nvPr>
        </p:nvGraphicFramePr>
        <p:xfrm>
          <a:off x="1438101" y="2302917"/>
          <a:ext cx="6343998" cy="367214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572829">
                  <a:extLst>
                    <a:ext uri="{9D8B030D-6E8A-4147-A177-3AD203B41FA5}">
                      <a16:colId xmlns:a16="http://schemas.microsoft.com/office/drawing/2014/main" val="140256430"/>
                    </a:ext>
                  </a:extLst>
                </a:gridCol>
                <a:gridCol w="1183320">
                  <a:extLst>
                    <a:ext uri="{9D8B030D-6E8A-4147-A177-3AD203B41FA5}">
                      <a16:colId xmlns:a16="http://schemas.microsoft.com/office/drawing/2014/main" val="2123541224"/>
                    </a:ext>
                  </a:extLst>
                </a:gridCol>
                <a:gridCol w="1138172">
                  <a:extLst>
                    <a:ext uri="{9D8B030D-6E8A-4147-A177-3AD203B41FA5}">
                      <a16:colId xmlns:a16="http://schemas.microsoft.com/office/drawing/2014/main" val="3833781955"/>
                    </a:ext>
                  </a:extLst>
                </a:gridCol>
                <a:gridCol w="1562923">
                  <a:extLst>
                    <a:ext uri="{9D8B030D-6E8A-4147-A177-3AD203B41FA5}">
                      <a16:colId xmlns:a16="http://schemas.microsoft.com/office/drawing/2014/main" val="1236328230"/>
                    </a:ext>
                  </a:extLst>
                </a:gridCol>
                <a:gridCol w="886754">
                  <a:extLst>
                    <a:ext uri="{9D8B030D-6E8A-4147-A177-3AD203B41FA5}">
                      <a16:colId xmlns:a16="http://schemas.microsoft.com/office/drawing/2014/main" val="2124002062"/>
                    </a:ext>
                  </a:extLst>
                </a:gridCol>
              </a:tblGrid>
              <a:tr h="3596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Model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Parameters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(Million)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Parameter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reduction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Duration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of time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(Minutes)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Val_AUC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376724"/>
                  </a:ext>
                </a:extLst>
              </a:tr>
              <a:tr h="40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b7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64.12M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1 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147.35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0.9717</a:t>
                      </a:r>
                      <a:endParaRPr lang="ko-KR" altLang="en-US" sz="1400" b="1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68991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40.98M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1.56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96.86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0.9696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3197281683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b5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28.53M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2.24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64.63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0.9656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2967953926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b4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17.69M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3.62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53.58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0.9637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1315887986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b3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10.80M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5.93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51.08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0.9582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802519486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b2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7.78M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8.24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45.93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0.9565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267082237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b1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6.58M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9.74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45.68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0.9511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1970498837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b0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4.06M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15.79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44.98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0.9489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16791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99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Test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따른 각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Model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의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AUC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값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850208436"/>
              </p:ext>
            </p:extLst>
          </p:nvPr>
        </p:nvGraphicFramePr>
        <p:xfrm>
          <a:off x="1444025" y="205534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347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2891" y="2688426"/>
            <a:ext cx="4458233" cy="117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1.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대회 목적 및 배경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052965" y="3216297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5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대회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최종 제출 </a:t>
            </a:r>
            <a:r>
              <a:rPr lang="en-US" altLang="ko-KR" dirty="0" smtClean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: EfficientNet-b7, AUC 0.927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5" y="2096391"/>
            <a:ext cx="6484968" cy="41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대회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최종 결과 </a:t>
            </a:r>
            <a:r>
              <a:rPr lang="en-US" altLang="ko-KR" dirty="0" smtClean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: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Rank </a:t>
            </a:r>
            <a:r>
              <a:rPr lang="en-US" altLang="ko-KR" dirty="0" smtClean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1236/1549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0" y="3214714"/>
            <a:ext cx="8109050" cy="20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29341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6.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참고문헌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2144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6014" y="1041008"/>
            <a:ext cx="8452022" cy="557409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참고 문헌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7567713" y="71440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7863" y="1193647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◎ 논문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81E16-9DA6-47B4-840B-F1C7C9A971BC}"/>
              </a:ext>
            </a:extLst>
          </p:cNvPr>
          <p:cNvSpPr txBox="1"/>
          <p:nvPr/>
        </p:nvSpPr>
        <p:spPr>
          <a:xfrm>
            <a:off x="471451" y="1961891"/>
            <a:ext cx="92899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dirty="0">
              <a:solidFill>
                <a:srgbClr val="4B4B4B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K. He, X. Zhang, S. Ren and J. Sun, "Deep Residual Learning for Image Recognition," </a:t>
            </a:r>
          </a:p>
          <a:p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	2016 IEEE Conference on </a:t>
            </a:r>
          </a:p>
          <a:p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	Computer Vision and Pattern Recognition (CVPR)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Las Vegas, NV, USA, 2016, </a:t>
            </a:r>
          </a:p>
          <a:p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	pp. 770-778, doi:10.1109/CVPR.2016.90.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Xie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R.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Girshick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P.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Dollár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Z.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and K. He, </a:t>
            </a:r>
          </a:p>
          <a:p>
            <a:pPr lvl="1"/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"Aggregated Residual Transformations for Deep Neural Networks,“</a:t>
            </a:r>
          </a:p>
          <a:p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		2017 IEEE Conference on Computer Vision and Pattern Recognition (CVPR),</a:t>
            </a:r>
          </a:p>
          <a:p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		Honolulu, HI, USA, 2017, pp.5987-5995,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doi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10.1109/CVPR.2017.634.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Tan, M. &amp; Le, Q. V. (2019).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EfficientNet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Rethinking Model Scaling for Convolutional </a:t>
            </a:r>
          </a:p>
          <a:p>
            <a:pPr lvl="1"/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Neural Networks (cite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arxiv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	1905.11946Comment: Published in ICML 2019)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Jia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W., Gao, J., Xia, W. 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et al.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 A Performance Evaluation of Classic Convolutional Neural Networks </a:t>
            </a:r>
          </a:p>
          <a:p>
            <a:pPr lvl="1"/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for 2D and 3DPalmprint and Palm Vein Recognition. 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Int. J. </a:t>
            </a:r>
            <a:r>
              <a:rPr lang="en-US" altLang="ko-KR" sz="1400" i="1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Autom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en-US" altLang="ko-KR" sz="1400" i="1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Comput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 </a:t>
            </a:r>
            <a:r>
              <a:rPr lang="en-US" altLang="ko-KR" sz="14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18, </a:t>
            </a:r>
          </a:p>
          <a:p>
            <a:pPr lvl="1"/>
            <a:r>
              <a:rPr lang="en-US" altLang="ko-KR" sz="14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18–44 (2021).https://doi.org/10.1007/s11633-020-1257-9</a:t>
            </a:r>
          </a:p>
        </p:txBody>
      </p:sp>
    </p:spTree>
    <p:extLst>
      <p:ext uri="{BB962C8B-B14F-4D97-AF65-F5344CB8AC3E}">
        <p14:creationId xmlns:p14="http://schemas.microsoft.com/office/powerpoint/2010/main" val="27818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4089" y="982522"/>
            <a:ext cx="8452022" cy="557409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참고 문헌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7567713" y="71440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1443" y="1084909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논문 리뷰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7863" y="1473788"/>
            <a:ext cx="83097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나동빈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(2020, October 29). 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Deep Residual Learning for Image Recognition (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꼼꼼한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논문 리뷰와 코드 실습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)[Video]. 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	YouTube. https://www.youtube.com/watch?v=671BsKl8d0E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매일매일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(2019, November 24).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초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간단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논문리뷰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매일매일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https://everyday-deeplearning.tistory.com/entry/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초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간단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논문리뷰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Peter Cha. (2021, January 24).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 – 2016. Stand firm Peter. 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	https://www.stand-firm-peter.me/2021/01/24/resnext/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Wolf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소신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(2021, December 19). [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]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리뷰 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&amp;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구현 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).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Wolfy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Story.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	https://wolfy.tistory.com/244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1443" y="419336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캐글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커널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81E16-9DA6-47B4-840B-F1C7C9A971BC}"/>
              </a:ext>
            </a:extLst>
          </p:cNvPr>
          <p:cNvSpPr txBox="1"/>
          <p:nvPr/>
        </p:nvSpPr>
        <p:spPr>
          <a:xfrm>
            <a:off x="471451" y="4644820"/>
            <a:ext cx="9289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Bipin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Krishnan P. (2020). Efficientnet-b2: No cross validation LB - 0.921 [Source code]. </a:t>
            </a:r>
            <a:r>
              <a:rPr lang="en-US" altLang="ko-KR" sz="1400" dirty="0">
                <a:solidFill>
                  <a:srgbClr val="F5F5F5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∙	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https://www.kaggle.com/bipinkrishnan/efficientnet-b2-no-cross-validation-lb-0-921/data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ameya98. (2020).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EfficientNet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Submission [Source Code]. 	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	https://www.kaggle.com/ameya98/efficientnet-submission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Ihelon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(2020). Catheter Position - Exploratory Data Analysis [Source code]. </a:t>
            </a:r>
            <a:r>
              <a:rPr lang="en-US" altLang="ko-KR" sz="1400" dirty="0">
                <a:solidFill>
                  <a:srgbClr val="F5F5F5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∙  ∙	</a:t>
            </a:r>
          </a:p>
          <a:p>
            <a:r>
              <a:rPr lang="en-US" altLang="ko-KR" sz="1400" dirty="0">
                <a:solidFill>
                  <a:srgbClr val="F5F5F5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https://www.kaggle.com/ihelon/catheter-position-exploratory-data-analysis</a:t>
            </a:r>
            <a:endParaRPr lang="ko-KR" altLang="en-US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12B24AD-24C8-4FA6-A246-661185348DDA}"/>
              </a:ext>
            </a:extLst>
          </p:cNvPr>
          <p:cNvGrpSpPr/>
          <p:nvPr/>
        </p:nvGrpSpPr>
        <p:grpSpPr>
          <a:xfrm>
            <a:off x="-180975" y="188920"/>
            <a:ext cx="9505950" cy="6480175"/>
            <a:chOff x="-180975" y="104829"/>
            <a:chExt cx="9505950" cy="6480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155DB6-4A08-4670-8DED-A24B33315B7F}"/>
                </a:ext>
              </a:extLst>
            </p:cNvPr>
            <p:cNvSpPr/>
            <p:nvPr/>
          </p:nvSpPr>
          <p:spPr>
            <a:xfrm>
              <a:off x="-180975" y="104829"/>
              <a:ext cx="9505950" cy="648017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C0EA135-27A7-4237-9D3B-AD72C1E68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340" y="104830"/>
              <a:ext cx="6645756" cy="648017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67F8-5F9E-456C-AE06-1FFA2C255855}"/>
                </a:ext>
              </a:extLst>
            </p:cNvPr>
            <p:cNvSpPr/>
            <p:nvPr/>
          </p:nvSpPr>
          <p:spPr>
            <a:xfrm>
              <a:off x="2125093" y="1033970"/>
              <a:ext cx="4749800" cy="462189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" name="Text Box 10">
              <a:extLst>
                <a:ext uri="{FF2B5EF4-FFF2-40B4-BE49-F238E27FC236}">
                  <a16:creationId xmlns:a16="http://schemas.microsoft.com/office/drawing/2014/main" id="{39DAC052-7E82-49F0-A238-392FEAEF2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521" y="2606252"/>
              <a:ext cx="4186944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44000" tIns="0" rIns="180000" bIns="0" anchor="ctr">
              <a:noAutofit/>
            </a:bodyPr>
            <a:lstStyle/>
            <a:p>
              <a:pPr algn="ctr"/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감사합니다</a:t>
              </a:r>
              <a:endPara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714CD73-BF2A-4440-8CBB-9FCC29E15AED}"/>
                </a:ext>
              </a:extLst>
            </p:cNvPr>
            <p:cNvSpPr/>
            <p:nvPr/>
          </p:nvSpPr>
          <p:spPr>
            <a:xfrm>
              <a:off x="2661010" y="4395358"/>
              <a:ext cx="134368" cy="134368"/>
            </a:xfrm>
            <a:prstGeom prst="ellipse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A29835-6ED9-404F-92EA-0B7A7A40D820}"/>
                </a:ext>
              </a:extLst>
            </p:cNvPr>
            <p:cNvSpPr/>
            <p:nvPr/>
          </p:nvSpPr>
          <p:spPr>
            <a:xfrm>
              <a:off x="6641198" y="5422173"/>
              <a:ext cx="233689" cy="233689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1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730625" y="1008002"/>
            <a:ext cx="2952750" cy="290938"/>
          </a:xfrm>
          <a:prstGeom prst="roundRect">
            <a:avLst/>
          </a:prstGeom>
          <a:solidFill>
            <a:srgbClr val="DA505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ED2B87-072B-403A-80CD-F5A04A40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28" y="1855213"/>
            <a:ext cx="7117390" cy="1579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AFDA02-99D2-4ADF-B40B-7E787CC4A336}"/>
              </a:ext>
            </a:extLst>
          </p:cNvPr>
          <p:cNvSpPr/>
          <p:nvPr/>
        </p:nvSpPr>
        <p:spPr>
          <a:xfrm>
            <a:off x="1002928" y="3618086"/>
            <a:ext cx="7117390" cy="27729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전체 대회 기간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2020. 12. 15 – 2021. 03. 15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총 </a:t>
            </a: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참여팀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1,108 team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2021.02.25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기준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대회 상금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$50,000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실제 대회 참여 기간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2021. 02. 10 – 2021. 02. 24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참여인원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5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인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Kaggle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Notebook : https://www.kaggle.com/c/ranzcr-clip-catheter-line-classification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흉부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X-ray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를 이용한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Tube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Catheter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의 배치 오류 감지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Kaggle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경진대회에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2021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월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주간 참여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37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AFDA02-99D2-4ADF-B40B-7E787CC4A336}"/>
              </a:ext>
            </a:extLst>
          </p:cNvPr>
          <p:cNvSpPr/>
          <p:nvPr/>
        </p:nvSpPr>
        <p:spPr>
          <a:xfrm>
            <a:off x="1063762" y="2547722"/>
            <a:ext cx="7117390" cy="27729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서강원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</a:t>
            </a:r>
            <a:r>
              <a:rPr lang="en-US" altLang="ko-KR" sz="1600" dirty="0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PL,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,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김채진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EfficientNet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옥진해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,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정지희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,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), 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발표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강민영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몽고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DB, 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발표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공통 역할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구현 및 모델 학습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PPT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제작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역할 분담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24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947DC-857C-4797-97ED-9D7E7A291D95}"/>
              </a:ext>
            </a:extLst>
          </p:cNvPr>
          <p:cNvSpPr/>
          <p:nvPr/>
        </p:nvSpPr>
        <p:spPr>
          <a:xfrm>
            <a:off x="3162722" y="1841892"/>
            <a:ext cx="5730653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train image : 30083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- 6.43GB 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test image : 3582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- 805MB 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(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33,665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총 용량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7.22GB,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평균 약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225KB)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train. csv : image IDs, binary labels, patient IDs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포함 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test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TFRecords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(554MB) /  train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TFRecords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( 4.45GB) 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: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tensorflow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training data format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Train_annotations.csv : label, line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위치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sample_submission.csv: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올바른 형식의 제출 샘플 파일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162722" y="1049898"/>
            <a:ext cx="27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Data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Set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 크기 및 자료 구조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31" y="2071954"/>
            <a:ext cx="2024539" cy="224406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19163" y="4797041"/>
            <a:ext cx="7066833" cy="1546694"/>
            <a:chOff x="1019155" y="4797041"/>
            <a:chExt cx="7066833" cy="15466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D46DF2-F255-48C2-AE5B-AA5301DD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256" y="4797041"/>
              <a:ext cx="7048732" cy="1546694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19155" y="4830192"/>
              <a:ext cx="12911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train. csv</a:t>
              </a:r>
              <a:endParaRPr lang="ko-KR" altLang="en-US" sz="12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444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ADF45-DF18-4791-8C57-B4262BE1CA84}"/>
              </a:ext>
            </a:extLst>
          </p:cNvPr>
          <p:cNvSpPr txBox="1"/>
          <p:nvPr/>
        </p:nvSpPr>
        <p:spPr>
          <a:xfrm>
            <a:off x="2086429" y="4254026"/>
            <a:ext cx="5516999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Normal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알맞은 위치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Borderline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정상적으로 작동하나 약간의 재배치가 필요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Abnormal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비정상적인 위치로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즉각적인 재배치가 필요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Incompletely Imaged : image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정확도가 떨어져 판별 불가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D642A3-9564-449B-B969-9D847227A1B3}"/>
              </a:ext>
            </a:extLst>
          </p:cNvPr>
          <p:cNvSpPr txBox="1"/>
          <p:nvPr/>
        </p:nvSpPr>
        <p:spPr>
          <a:xfrm>
            <a:off x="2086421" y="2329913"/>
            <a:ext cx="546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477350" y="1049898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Data Columns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구조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358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b="1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b="1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520502-642B-427B-9E47-470B2FECA8AF}"/>
              </a:ext>
            </a:extLst>
          </p:cNvPr>
          <p:cNvGrpSpPr/>
          <p:nvPr/>
        </p:nvGrpSpPr>
        <p:grpSpPr>
          <a:xfrm>
            <a:off x="5804483" y="1782020"/>
            <a:ext cx="2746572" cy="2452926"/>
            <a:chOff x="730862" y="3712117"/>
            <a:chExt cx="2746572" cy="25328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67FCB48-7752-4199-97A1-B023AE486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862" y="3712117"/>
              <a:ext cx="2746571" cy="253284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62754C-93F0-4DB5-ADE7-8754B8C4C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28000"/>
                      </a14:imgEffect>
                    </a14:imgLayer>
                  </a14:imgProps>
                </a:ext>
              </a:extLst>
            </a:blip>
            <a:srcRect l="48854" t="83063" r="13447" b="1153"/>
            <a:stretch/>
          </p:blipFill>
          <p:spPr>
            <a:xfrm>
              <a:off x="2952750" y="6051550"/>
              <a:ext cx="524684" cy="193409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8C1425E-6997-4929-AF6D-CA6A0BE95F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6" b="17416"/>
          <a:stretch/>
        </p:blipFill>
        <p:spPr>
          <a:xfrm>
            <a:off x="6033963" y="4804665"/>
            <a:ext cx="2402696" cy="160884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FC965E7-5B05-4814-B8E4-6EAFEF5C9F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93" b="16528"/>
          <a:stretch/>
        </p:blipFill>
        <p:spPr>
          <a:xfrm>
            <a:off x="3397137" y="4804665"/>
            <a:ext cx="2402696" cy="16215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6E14BDA-0C0A-4374-BB04-BC0C4BF370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27" b="18028"/>
          <a:stretch/>
        </p:blipFill>
        <p:spPr>
          <a:xfrm>
            <a:off x="760311" y="4804665"/>
            <a:ext cx="2402696" cy="158979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23348" y="4489068"/>
            <a:ext cx="1311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ETT - Abnormal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38427" y="4489068"/>
            <a:ext cx="13624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ETT - Borderline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70374" y="4483539"/>
            <a:ext cx="1170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ETT - 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324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72FFCE8-DBE4-43B9-94ED-AC4ACF51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40" y="1790946"/>
            <a:ext cx="2746571" cy="24522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3C9DA86-88E2-4D9A-A89A-9987AF734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" b="1127"/>
          <a:stretch/>
        </p:blipFill>
        <p:spPr>
          <a:xfrm>
            <a:off x="463935" y="4805830"/>
            <a:ext cx="1977380" cy="15819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CE449F2-C6EA-4E7D-8A70-85FD27D7D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36" b="13125"/>
          <a:stretch/>
        </p:blipFill>
        <p:spPr>
          <a:xfrm>
            <a:off x="2567265" y="4800711"/>
            <a:ext cx="1977380" cy="158993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F42FBAE-0EFC-49A6-909B-4E4E3C39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8" t="1445" r="-1088" b="19141"/>
          <a:stretch/>
        </p:blipFill>
        <p:spPr>
          <a:xfrm>
            <a:off x="4670595" y="4813308"/>
            <a:ext cx="1977380" cy="158392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16097E5-DBC9-419C-93FE-1F97D9BD00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0" b="1159"/>
          <a:stretch/>
        </p:blipFill>
        <p:spPr>
          <a:xfrm>
            <a:off x="6773931" y="4811604"/>
            <a:ext cx="1976459" cy="15891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71383" y="4513035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58720" y="4501649"/>
            <a:ext cx="1394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Borderline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87465" y="4518727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Abnormal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86385" y="4507342"/>
            <a:ext cx="2151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Incompletely Imaged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8508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1419</TotalTime>
  <Words>2727</Words>
  <Application>Microsoft Office PowerPoint</Application>
  <PresentationFormat>화면 슬라이드 쇼(4:3)</PresentationFormat>
  <Paragraphs>653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Leelawadee UI</vt:lpstr>
      <vt:lpstr>나눔스퀘어라운드 Light</vt:lpstr>
      <vt:lpstr>함초롬돋움</vt:lpstr>
      <vt:lpstr>Calibri Light</vt:lpstr>
      <vt:lpstr>나눔스퀘어_ac Bold</vt:lpstr>
      <vt:lpstr>Calibri</vt:lpstr>
      <vt:lpstr>맑은 고딕</vt:lpstr>
      <vt:lpstr>Noto Serif KR</vt:lpstr>
      <vt:lpstr>나눔스퀘어라운드</vt:lpstr>
      <vt:lpstr>Arial</vt:lpstr>
      <vt:lpstr>Jeju Gothic</vt:lpstr>
      <vt:lpstr>Open Sans</vt:lpstr>
      <vt:lpstr>나눔스퀘어 Bold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my</dc:creator>
  <cp:lastModifiedBy>w</cp:lastModifiedBy>
  <cp:revision>129</cp:revision>
  <dcterms:created xsi:type="dcterms:W3CDTF">2021-02-19T02:36:11Z</dcterms:created>
  <dcterms:modified xsi:type="dcterms:W3CDTF">2021-03-17T01:55:51Z</dcterms:modified>
</cp:coreProperties>
</file>